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750" r:id="rId2"/>
    <p:sldId id="853" r:id="rId3"/>
    <p:sldId id="1059" r:id="rId4"/>
    <p:sldId id="1061" r:id="rId5"/>
    <p:sldId id="1062" r:id="rId6"/>
    <p:sldId id="1063" r:id="rId7"/>
    <p:sldId id="1064" r:id="rId8"/>
    <p:sldId id="405" r:id="rId9"/>
    <p:sldId id="864" r:id="rId10"/>
    <p:sldId id="856" r:id="rId11"/>
    <p:sldId id="960" r:id="rId12"/>
    <p:sldId id="961" r:id="rId13"/>
    <p:sldId id="962" r:id="rId14"/>
    <p:sldId id="963" r:id="rId15"/>
    <p:sldId id="1038" r:id="rId16"/>
    <p:sldId id="966" r:id="rId17"/>
    <p:sldId id="964" r:id="rId18"/>
    <p:sldId id="1040" r:id="rId19"/>
    <p:sldId id="965" r:id="rId20"/>
    <p:sldId id="1041" r:id="rId21"/>
    <p:sldId id="967" r:id="rId22"/>
    <p:sldId id="968" r:id="rId23"/>
    <p:sldId id="1042" r:id="rId24"/>
    <p:sldId id="972" r:id="rId25"/>
    <p:sldId id="973" r:id="rId26"/>
    <p:sldId id="1044" r:id="rId27"/>
    <p:sldId id="974" r:id="rId28"/>
    <p:sldId id="1043" r:id="rId29"/>
    <p:sldId id="975" r:id="rId30"/>
    <p:sldId id="1074" r:id="rId31"/>
    <p:sldId id="976" r:id="rId32"/>
    <p:sldId id="977" r:id="rId33"/>
    <p:sldId id="978" r:id="rId34"/>
    <p:sldId id="1046" r:id="rId35"/>
    <p:sldId id="979" r:id="rId36"/>
    <p:sldId id="983" r:id="rId37"/>
    <p:sldId id="1047" r:id="rId38"/>
    <p:sldId id="1050" r:id="rId39"/>
    <p:sldId id="984" r:id="rId40"/>
    <p:sldId id="1048" r:id="rId41"/>
    <p:sldId id="1049" r:id="rId42"/>
    <p:sldId id="1071" r:id="rId43"/>
    <p:sldId id="985" r:id="rId44"/>
    <p:sldId id="1072" r:id="rId45"/>
    <p:sldId id="1051" r:id="rId46"/>
    <p:sldId id="1052" r:id="rId47"/>
    <p:sldId id="986" r:id="rId48"/>
    <p:sldId id="991" r:id="rId49"/>
    <p:sldId id="992" r:id="rId50"/>
    <p:sldId id="993" r:id="rId51"/>
    <p:sldId id="1053" r:id="rId52"/>
    <p:sldId id="1058" r:id="rId53"/>
    <p:sldId id="1076" r:id="rId54"/>
    <p:sldId id="994" r:id="rId55"/>
    <p:sldId id="1054" r:id="rId56"/>
    <p:sldId id="1055" r:id="rId57"/>
    <p:sldId id="1056" r:id="rId58"/>
    <p:sldId id="995" r:id="rId59"/>
    <p:sldId id="1075" r:id="rId60"/>
    <p:sldId id="1011" r:id="rId61"/>
    <p:sldId id="1035" r:id="rId6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AFAF"/>
    <a:srgbClr val="FFF100"/>
    <a:srgbClr val="FFFFFF"/>
    <a:srgbClr val="D7332E"/>
    <a:srgbClr val="B93942"/>
    <a:srgbClr val="110F11"/>
    <a:srgbClr val="7DC0ED"/>
    <a:srgbClr val="EFE37D"/>
    <a:srgbClr val="1C6AB5"/>
    <a:srgbClr val="D223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74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7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220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661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216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652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218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31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43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258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635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171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652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A10352-1206-4AC8-987B-9372C527D03E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960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54641" y="282388"/>
            <a:ext cx="8807823" cy="3442447"/>
          </a:xfrm>
          <a:prstGeom prst="rect">
            <a:avLst/>
          </a:prstGeom>
          <a:solidFill>
            <a:srgbClr val="AEAFAF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460371"/>
            <a:ext cx="91440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3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KG HAPPY" panose="02000000000000000000" pitchFamily="2" charset="0"/>
              </a:rPr>
              <a:t>COMMUNISM</a:t>
            </a:r>
          </a:p>
          <a:p>
            <a:pPr algn="ctr"/>
            <a:r>
              <a:rPr lang="en-US" sz="93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KG HAPPY" panose="02000000000000000000" pitchFamily="2" charset="0"/>
              </a:rPr>
              <a:t>IN CHINA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3752" y="3191991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KG Payphone" panose="02000000000000000000" pitchFamily="2" charset="0"/>
              </a:rPr>
              <a:t>Presentation, Graphic Organizers, &amp; Activities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-13448" y="431235"/>
            <a:ext cx="91440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300" dirty="0">
                <a:ln w="381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KG HAPPY Solid" panose="02000000000000000000" pitchFamily="2" charset="0"/>
              </a:rPr>
              <a:t>COMMUNISM</a:t>
            </a:r>
          </a:p>
          <a:p>
            <a:pPr algn="ctr"/>
            <a:r>
              <a:rPr lang="en-US" sz="9300" dirty="0">
                <a:ln w="381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KG HAPPY Solid" panose="02000000000000000000" pitchFamily="2" charset="0"/>
              </a:rPr>
              <a:t>IN CHINA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641" y="3866021"/>
            <a:ext cx="2800060" cy="210312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6602" y="5191901"/>
            <a:ext cx="2072640" cy="155448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91" y="4953988"/>
            <a:ext cx="1463040" cy="146304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3330757" y="4168449"/>
            <a:ext cx="2433656" cy="18288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32366" y="3873682"/>
            <a:ext cx="2430098" cy="18288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66711" y="4880246"/>
            <a:ext cx="2426540" cy="18288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04314" y="4880246"/>
            <a:ext cx="1222765" cy="18288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292710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rgbClr val="A2E4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-10" y="0"/>
            <a:ext cx="9144009" cy="6858000"/>
          </a:xfrm>
          <a:prstGeom prst="rect">
            <a:avLst/>
          </a:prstGeom>
          <a:solidFill>
            <a:srgbClr val="AEAFA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extBox 6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3251" y="428625"/>
            <a:ext cx="4000500" cy="600075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528691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 rot="16200000">
            <a:off x="1143000" y="-1143000"/>
            <a:ext cx="6858000" cy="9144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85801" y="0"/>
            <a:ext cx="7923626" cy="6858000"/>
          </a:xfrm>
          <a:prstGeom prst="rect">
            <a:avLst/>
          </a:prstGeom>
          <a:solidFill>
            <a:srgbClr val="FFF100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715151" y="0"/>
            <a:ext cx="7864975" cy="142346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800" b="1" dirty="0">
                <a:ln w="38100">
                  <a:solidFill>
                    <a:schemeClr val="tx1"/>
                  </a:solidFill>
                  <a:prstDash val="solid"/>
                </a:ln>
                <a:solidFill>
                  <a:srgbClr val="D7332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A New China</a:t>
            </a:r>
            <a:endParaRPr lang="en-US" sz="6600" b="1" dirty="0">
              <a:ln w="38100">
                <a:solidFill>
                  <a:schemeClr val="tx1"/>
                </a:solidFill>
                <a:prstDash val="solid"/>
              </a:ln>
              <a:solidFill>
                <a:srgbClr val="D7332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8225" y="1440096"/>
            <a:ext cx="7798777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In 1912, a group of nationalists took over the country and the </a:t>
            </a:r>
            <a:r>
              <a:rPr lang="en-US" sz="3200" i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Republic of China </a:t>
            </a: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was established.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Chinese Nationalist Party was able to overthrow the Qing Dynasty, which had been in power since the 1600s.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Unfortunately, the new government was too weak to keep control of the country.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1967" y="664578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6340425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 rot="16200000">
            <a:off x="1143000" y="-1143000"/>
            <a:ext cx="6858000" cy="9144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85801" y="0"/>
            <a:ext cx="7923626" cy="6858000"/>
          </a:xfrm>
          <a:prstGeom prst="rect">
            <a:avLst/>
          </a:prstGeom>
          <a:solidFill>
            <a:srgbClr val="FFF100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2316553" y="0"/>
            <a:ext cx="4662174" cy="142346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800" b="1" dirty="0">
                <a:ln w="38100">
                  <a:solidFill>
                    <a:schemeClr val="tx1"/>
                  </a:solidFill>
                  <a:prstDash val="solid"/>
                </a:ln>
                <a:solidFill>
                  <a:srgbClr val="D7332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Turmoil</a:t>
            </a:r>
            <a:endParaRPr lang="en-US" sz="6600" b="1" dirty="0">
              <a:ln w="38100">
                <a:solidFill>
                  <a:schemeClr val="tx1"/>
                </a:solidFill>
                <a:prstDash val="solid"/>
              </a:ln>
              <a:solidFill>
                <a:srgbClr val="D7332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8225" y="1440096"/>
            <a:ext cx="779877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The new government was failing to provide for the Chinese people and many years of turmoil followed.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Chinese warlords took over different regions and began to fight between themselves for total power.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1967" y="664578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27190638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 rot="16200000">
            <a:off x="1143000" y="-1143000"/>
            <a:ext cx="6858000" cy="9144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85801" y="0"/>
            <a:ext cx="7923626" cy="6858000"/>
          </a:xfrm>
          <a:prstGeom prst="rect">
            <a:avLst/>
          </a:prstGeom>
          <a:solidFill>
            <a:srgbClr val="FFF100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1094106" y="0"/>
            <a:ext cx="7107074" cy="142346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800" b="1" dirty="0">
                <a:ln w="38100">
                  <a:solidFill>
                    <a:schemeClr val="tx1"/>
                  </a:solidFill>
                  <a:prstDash val="solid"/>
                </a:ln>
                <a:solidFill>
                  <a:srgbClr val="D7332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Two Parties</a:t>
            </a:r>
            <a:endParaRPr lang="en-US" sz="6600" b="1" dirty="0">
              <a:ln w="38100">
                <a:solidFill>
                  <a:schemeClr val="tx1"/>
                </a:solidFill>
                <a:prstDash val="solid"/>
              </a:ln>
              <a:solidFill>
                <a:srgbClr val="D7332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8225" y="1440096"/>
            <a:ext cx="7798777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Many Chinese were angry and became interested in the Communist Revolution that was occurring in Russia.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As a result, two political parties formed—the Communist Party and the Nationalist Party.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Each had their own ideas about solving starvation and poverty in China.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1967" y="664578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18751635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 rot="16200000">
            <a:off x="1143000" y="-1143000"/>
            <a:ext cx="6858000" cy="9144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85801" y="0"/>
            <a:ext cx="7923626" cy="6858000"/>
          </a:xfrm>
          <a:prstGeom prst="rect">
            <a:avLst/>
          </a:prstGeom>
          <a:solidFill>
            <a:srgbClr val="FFF100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946791" y="0"/>
            <a:ext cx="7401706" cy="142346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800" b="1" dirty="0">
                <a:ln w="38100">
                  <a:solidFill>
                    <a:schemeClr val="tx1"/>
                  </a:solidFill>
                  <a:prstDash val="solid"/>
                </a:ln>
                <a:solidFill>
                  <a:srgbClr val="D7332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Communists</a:t>
            </a:r>
            <a:endParaRPr lang="en-US" sz="6600" b="1" dirty="0">
              <a:ln w="38100">
                <a:solidFill>
                  <a:schemeClr val="tx1"/>
                </a:solidFill>
                <a:prstDash val="solid"/>
              </a:ln>
              <a:solidFill>
                <a:srgbClr val="D7332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8225" y="1440096"/>
            <a:ext cx="7798777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In 1921, a group of young men met in Shanghai to form the first Chinese Communist Party, headed by Mao Zedong.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These Communists wanted the government to control all land, property, and businesses.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They also believed China should have a command economy where the government planned everything.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1967" y="664578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38516044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rgbClr val="A2E4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-10" y="0"/>
            <a:ext cx="9144009" cy="6858000"/>
          </a:xfrm>
          <a:prstGeom prst="rect">
            <a:avLst/>
          </a:prstGeom>
          <a:solidFill>
            <a:srgbClr val="AEAFA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extBox 6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29255" y="365126"/>
            <a:ext cx="5039284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"Revolution is not a dinner party, nor an essay, nor a painting, nor a piece of embroidery; it cannot be so refined, so leisurely and gentle, so temperate, kind, courteous, restrained and magnanimous. A revolution is an insurrection, an act of violence by which one class overthrows another.”</a:t>
            </a:r>
          </a:p>
          <a:p>
            <a:pPr algn="ctr"/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algn="ctr"/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~Mao Zedong 1927</a:t>
            </a:r>
          </a:p>
        </p:txBody>
      </p:sp>
      <p:pic>
        <p:nvPicPr>
          <p:cNvPr id="11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30" y="193648"/>
            <a:ext cx="3892720" cy="64008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32984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 rot="16200000">
            <a:off x="1143000" y="-1143000"/>
            <a:ext cx="6858000" cy="9144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85801" y="0"/>
            <a:ext cx="7923626" cy="6858000"/>
          </a:xfrm>
          <a:prstGeom prst="rect">
            <a:avLst/>
          </a:prstGeom>
          <a:solidFill>
            <a:srgbClr val="FFF100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946791" y="0"/>
            <a:ext cx="7401706" cy="142346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800" b="1" dirty="0">
                <a:ln w="38100">
                  <a:solidFill>
                    <a:schemeClr val="tx1"/>
                  </a:solidFill>
                  <a:prstDash val="solid"/>
                </a:ln>
                <a:solidFill>
                  <a:srgbClr val="D7332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Communists</a:t>
            </a:r>
            <a:endParaRPr lang="en-US" sz="6600" b="1" dirty="0">
              <a:ln w="38100">
                <a:solidFill>
                  <a:schemeClr val="tx1"/>
                </a:solidFill>
                <a:prstDash val="solid"/>
              </a:ln>
              <a:solidFill>
                <a:srgbClr val="D7332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8225" y="1440096"/>
            <a:ext cx="779877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Communist Party promised to improve peasants’ living conditions and bring food to the poor.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Mao and the Communists became very popular with farmers and poor peasants and won the support of many Chinese people.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1967" y="664578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9749979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 rot="16200000">
            <a:off x="1143000" y="-1143000"/>
            <a:ext cx="6858000" cy="9144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85801" y="0"/>
            <a:ext cx="7923626" cy="6858000"/>
          </a:xfrm>
          <a:prstGeom prst="rect">
            <a:avLst/>
          </a:prstGeom>
          <a:solidFill>
            <a:srgbClr val="FFF100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1046982" y="0"/>
            <a:ext cx="7201331" cy="142346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800" b="1" dirty="0">
                <a:ln w="38100">
                  <a:solidFill>
                    <a:schemeClr val="tx1"/>
                  </a:solidFill>
                  <a:prstDash val="solid"/>
                </a:ln>
                <a:solidFill>
                  <a:srgbClr val="D7332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Nationalists</a:t>
            </a:r>
            <a:endParaRPr lang="en-US" sz="6600" b="1" dirty="0">
              <a:ln w="38100">
                <a:solidFill>
                  <a:schemeClr val="tx1"/>
                </a:solidFill>
                <a:prstDash val="solid"/>
              </a:ln>
              <a:solidFill>
                <a:srgbClr val="D7332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8225" y="1440096"/>
            <a:ext cx="779877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Nationalists were led by Chiang Kai-shek.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They wanted China to have a market economy where citizens could make economic decisions and own their own businesses, factories, and property.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1967" y="664578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19959756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rgbClr val="A2E4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-10" y="0"/>
            <a:ext cx="9144009" cy="6858000"/>
          </a:xfrm>
          <a:prstGeom prst="rect">
            <a:avLst/>
          </a:prstGeom>
          <a:solidFill>
            <a:srgbClr val="AEAFA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extBox 6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613" y="197086"/>
            <a:ext cx="4806061" cy="64008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07577" y="1371600"/>
            <a:ext cx="3778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KG First Time In Forever" panose="02000506000000020003" pitchFamily="2" charset="0"/>
              </a:rPr>
              <a:t>Chiang Kai-shek</a:t>
            </a:r>
          </a:p>
        </p:txBody>
      </p:sp>
    </p:spTree>
    <p:extLst>
      <p:ext uri="{BB962C8B-B14F-4D97-AF65-F5344CB8AC3E}">
        <p14:creationId xmlns:p14="http://schemas.microsoft.com/office/powerpoint/2010/main" val="34527297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 rot="16200000">
            <a:off x="1143000" y="-1143000"/>
            <a:ext cx="6858000" cy="9144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85801" y="0"/>
            <a:ext cx="7923626" cy="6858000"/>
          </a:xfrm>
          <a:prstGeom prst="rect">
            <a:avLst/>
          </a:prstGeom>
          <a:solidFill>
            <a:srgbClr val="FFF100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1812578" y="0"/>
            <a:ext cx="5670143" cy="142346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800" b="1" dirty="0">
                <a:ln w="38100">
                  <a:solidFill>
                    <a:schemeClr val="tx1"/>
                  </a:solidFill>
                  <a:prstDash val="solid"/>
                </a:ln>
                <a:solidFill>
                  <a:srgbClr val="D7332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Civil War</a:t>
            </a:r>
            <a:endParaRPr lang="en-US" sz="6600" b="1" dirty="0">
              <a:ln w="38100">
                <a:solidFill>
                  <a:schemeClr val="tx1"/>
                </a:solidFill>
                <a:prstDash val="solid"/>
              </a:ln>
              <a:solidFill>
                <a:srgbClr val="D7332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8225" y="1440096"/>
            <a:ext cx="7798777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In 1927, civil war broke out in China.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Mao led over 600,000 people on the Long March through the mountains for over 6,000 miles to avoid being captured by the Nationalist government.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two sides continued to fight throughout China until 1935 when they joined forces to resist Japanese invasion.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1967" y="664578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3138122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59204" y="336176"/>
            <a:ext cx="8841922" cy="6225989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Rectangle 3"/>
          <p:cNvSpPr/>
          <p:nvPr/>
        </p:nvSpPr>
        <p:spPr>
          <a:xfrm>
            <a:off x="375683" y="550711"/>
            <a:ext cx="8625443" cy="72872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endParaRPr lang="en-US" sz="1050" dirty="0">
              <a:latin typeface="KG Second Chances Solid" panose="02000000000000000000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US" sz="3300" dirty="0">
                <a:latin typeface="KG Second Chances Solid" panose="02000000000000000000" pitchFamily="2" charset="0"/>
              </a:rPr>
              <a:t>STANDARDS:</a:t>
            </a:r>
            <a:endParaRPr lang="en-US" sz="3600" dirty="0"/>
          </a:p>
          <a:p>
            <a:r>
              <a:rPr lang="en-US" sz="420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SS7H3 Analyze continuity and change in Southern and Eastern Asia. </a:t>
            </a:r>
          </a:p>
          <a:p>
            <a:r>
              <a:rPr lang="en-US" sz="4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d. Describe the impact of communism in China in terms of Mao Zedong, the Great Leap Forward, the Cultural Revolution, and Tiananmen Square.</a:t>
            </a:r>
            <a:endParaRPr lang="en-US" sz="4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r>
              <a:rPr lang="en-US" sz="2100" dirty="0"/>
              <a:t>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5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5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5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5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67235" y="6665567"/>
            <a:ext cx="26532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21201097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rgbClr val="A2E4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-10" y="0"/>
            <a:ext cx="9144009" cy="6858000"/>
          </a:xfrm>
          <a:prstGeom prst="rect">
            <a:avLst/>
          </a:prstGeom>
          <a:solidFill>
            <a:srgbClr val="AEAFA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extBox 6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197" y="594360"/>
            <a:ext cx="8247593" cy="566928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80441" y="594360"/>
            <a:ext cx="3778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KG First Time In Forever" panose="02000506000000020003" pitchFamily="2" charset="0"/>
              </a:rPr>
              <a:t>The Long March</a:t>
            </a:r>
          </a:p>
        </p:txBody>
      </p:sp>
    </p:spTree>
    <p:extLst>
      <p:ext uri="{BB962C8B-B14F-4D97-AF65-F5344CB8AC3E}">
        <p14:creationId xmlns:p14="http://schemas.microsoft.com/office/powerpoint/2010/main" val="3468689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 rot="16200000">
            <a:off x="1143000" y="-1143000"/>
            <a:ext cx="6858000" cy="9144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85801" y="0"/>
            <a:ext cx="7923626" cy="6858000"/>
          </a:xfrm>
          <a:prstGeom prst="rect">
            <a:avLst/>
          </a:prstGeom>
          <a:solidFill>
            <a:srgbClr val="FFF100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2385045" y="0"/>
            <a:ext cx="4525213" cy="142346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800" b="1" dirty="0">
                <a:ln w="38100">
                  <a:solidFill>
                    <a:schemeClr val="tx1"/>
                  </a:solidFill>
                  <a:prstDash val="solid"/>
                </a:ln>
                <a:solidFill>
                  <a:srgbClr val="D7332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Control</a:t>
            </a:r>
            <a:endParaRPr lang="en-US" sz="6600" b="1" dirty="0">
              <a:ln w="38100">
                <a:solidFill>
                  <a:schemeClr val="tx1"/>
                </a:solidFill>
                <a:prstDash val="solid"/>
              </a:ln>
              <a:solidFill>
                <a:srgbClr val="D7332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8225" y="1440096"/>
            <a:ext cx="7798777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truce ended and the relationship became tense again after World War II.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Soviet Union supported the Communist Party and the United States helped the Chinese Nationalists.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Communism gained more and more supporters until they finally gained control of the Nationalist government.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1967" y="664578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7820126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 rot="16200000">
            <a:off x="1143000" y="-1143000"/>
            <a:ext cx="6858000" cy="9144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85801" y="0"/>
            <a:ext cx="7923626" cy="6858000"/>
          </a:xfrm>
          <a:prstGeom prst="rect">
            <a:avLst/>
          </a:prstGeom>
          <a:solidFill>
            <a:srgbClr val="FFF100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3098028" y="0"/>
            <a:ext cx="3099246" cy="142346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800" b="1" dirty="0">
                <a:ln w="38100">
                  <a:solidFill>
                    <a:schemeClr val="tx1"/>
                  </a:solidFill>
                  <a:prstDash val="solid"/>
                </a:ln>
                <a:solidFill>
                  <a:srgbClr val="D7332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P.R.C.</a:t>
            </a:r>
            <a:endParaRPr lang="en-US" sz="6600" b="1" dirty="0">
              <a:ln w="38100">
                <a:solidFill>
                  <a:schemeClr val="tx1"/>
                </a:solidFill>
                <a:prstDash val="solid"/>
              </a:ln>
              <a:solidFill>
                <a:srgbClr val="D7332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8225" y="1440096"/>
            <a:ext cx="7798777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On October 1, 1949, Mao declared the creation of the People’s Republic of China, a communist state.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Mao was appointed head of China’s government and had almost complete control over the country.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He became extremely popular with many Chinese when he took land from the wealthy and gave it to poor peasants.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1967" y="664578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12311806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rgbClr val="A2E4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-10" y="0"/>
            <a:ext cx="9144009" cy="6858000"/>
          </a:xfrm>
          <a:prstGeom prst="rect">
            <a:avLst/>
          </a:prstGeom>
          <a:solidFill>
            <a:srgbClr val="AEAFA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extBox 6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pic>
        <p:nvPicPr>
          <p:cNvPr id="9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76" y="180201"/>
            <a:ext cx="8281036" cy="64008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322729" y="176839"/>
            <a:ext cx="84850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Mao Zedong declares the founding of the People's Republic of China on October 1st, 1949.</a:t>
            </a:r>
          </a:p>
        </p:txBody>
      </p:sp>
    </p:spTree>
    <p:extLst>
      <p:ext uri="{BB962C8B-B14F-4D97-AF65-F5344CB8AC3E}">
        <p14:creationId xmlns:p14="http://schemas.microsoft.com/office/powerpoint/2010/main" val="32359143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 rot="16200000">
            <a:off x="1143000" y="-1143000"/>
            <a:ext cx="6858000" cy="9144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85801" y="0"/>
            <a:ext cx="7923626" cy="6858000"/>
          </a:xfrm>
          <a:prstGeom prst="rect">
            <a:avLst/>
          </a:prstGeom>
          <a:solidFill>
            <a:srgbClr val="FFF100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1831499" y="0"/>
            <a:ext cx="5632311" cy="142346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800" b="1" dirty="0">
                <a:ln w="38100">
                  <a:solidFill>
                    <a:schemeClr val="tx1"/>
                  </a:solidFill>
                  <a:prstDash val="solid"/>
                </a:ln>
                <a:solidFill>
                  <a:srgbClr val="D7332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Economy</a:t>
            </a:r>
            <a:endParaRPr lang="en-US" sz="6600" b="1" dirty="0">
              <a:ln w="38100">
                <a:solidFill>
                  <a:schemeClr val="tx1"/>
                </a:solidFill>
                <a:prstDash val="solid"/>
              </a:ln>
              <a:solidFill>
                <a:srgbClr val="D7332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8225" y="1440096"/>
            <a:ext cx="779877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At this time, China had very little industry and relied heavily on agriculture.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Mao had a big challenge of increasing wealth among China’s citizens because the economy was so weak.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In 1958, the Communist government developed an economic plan that they hoped would solve this problem.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1967" y="664578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25366294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 rot="16200000">
            <a:off x="1143000" y="-1143000"/>
            <a:ext cx="6858000" cy="9144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85801" y="0"/>
            <a:ext cx="7923626" cy="6858000"/>
          </a:xfrm>
          <a:prstGeom prst="rect">
            <a:avLst/>
          </a:prstGeom>
          <a:solidFill>
            <a:srgbClr val="FFF100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1198636" y="0"/>
            <a:ext cx="6898042" cy="142346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800" b="1" dirty="0">
                <a:ln w="38100">
                  <a:solidFill>
                    <a:schemeClr val="tx1"/>
                  </a:solidFill>
                  <a:prstDash val="solid"/>
                </a:ln>
                <a:solidFill>
                  <a:srgbClr val="D7332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Great Leap</a:t>
            </a:r>
            <a:endParaRPr lang="en-US" sz="6600" b="1" dirty="0">
              <a:ln w="38100">
                <a:solidFill>
                  <a:schemeClr val="tx1"/>
                </a:solidFill>
                <a:prstDash val="solid"/>
              </a:ln>
              <a:solidFill>
                <a:srgbClr val="D7332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8225" y="1440096"/>
            <a:ext cx="779877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Great Leap Forward would modernize China’s economy by building up the coal, steel, and iron industries.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It also called for increasing farm productivity.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The plan revolved around the Communist idea that citizens don’t work for personal gain, but rather for the good of the community and country.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1967" y="664578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34783335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rgbClr val="A2E4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-10" y="0"/>
            <a:ext cx="9144009" cy="6858000"/>
          </a:xfrm>
          <a:prstGeom prst="rect">
            <a:avLst/>
          </a:prstGeom>
          <a:solidFill>
            <a:srgbClr val="AEAFA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extBox 6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28515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Collective Farming - 1959</a:t>
            </a:r>
          </a:p>
        </p:txBody>
      </p:sp>
      <p:pic>
        <p:nvPicPr>
          <p:cNvPr id="10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14" y="569743"/>
            <a:ext cx="8595360" cy="6112255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567462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 rot="16200000">
            <a:off x="1143000" y="-1143000"/>
            <a:ext cx="6858000" cy="9144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85801" y="0"/>
            <a:ext cx="7923626" cy="6858000"/>
          </a:xfrm>
          <a:prstGeom prst="rect">
            <a:avLst/>
          </a:prstGeom>
          <a:solidFill>
            <a:srgbClr val="FFF100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1254934" y="0"/>
            <a:ext cx="6785448" cy="142346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800" b="1" dirty="0">
                <a:ln w="38100">
                  <a:solidFill>
                    <a:schemeClr val="tx1"/>
                  </a:solidFill>
                  <a:prstDash val="solid"/>
                </a:ln>
                <a:solidFill>
                  <a:srgbClr val="D7332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Communes</a:t>
            </a:r>
            <a:endParaRPr lang="en-US" sz="6600" b="1" dirty="0">
              <a:ln w="38100">
                <a:solidFill>
                  <a:schemeClr val="tx1"/>
                </a:solidFill>
                <a:prstDash val="solid"/>
              </a:ln>
              <a:solidFill>
                <a:srgbClr val="D7332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8225" y="1423467"/>
            <a:ext cx="779877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Under the Great Leap Forward, the government took over all businesses, factories, and private property.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The government set up communes where up to 25,000 people lived and worked as a group.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The government was in control of the people’s work schedules and social lives.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1967" y="664578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30072756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rgbClr val="A2E4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-10" y="0"/>
            <a:ext cx="9144009" cy="6858000"/>
          </a:xfrm>
          <a:prstGeom prst="rect">
            <a:avLst/>
          </a:prstGeom>
          <a:solidFill>
            <a:srgbClr val="AEAFA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extBox 6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28515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Women working together during the Great Leap Forward.</a:t>
            </a:r>
          </a:p>
        </p:txBody>
      </p:sp>
      <p:pic>
        <p:nvPicPr>
          <p:cNvPr id="9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262" y="1186041"/>
            <a:ext cx="7423464" cy="539496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993857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 rot="16200000">
            <a:off x="1143000" y="-1143000"/>
            <a:ext cx="6858000" cy="9144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85801" y="0"/>
            <a:ext cx="7923626" cy="6858000"/>
          </a:xfrm>
          <a:prstGeom prst="rect">
            <a:avLst/>
          </a:prstGeom>
          <a:solidFill>
            <a:srgbClr val="FFF100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2410186" y="0"/>
            <a:ext cx="4474943" cy="142346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800" b="1" dirty="0">
                <a:ln w="38100">
                  <a:solidFill>
                    <a:schemeClr val="tx1"/>
                  </a:solidFill>
                  <a:prstDash val="solid"/>
                </a:ln>
                <a:solidFill>
                  <a:srgbClr val="D7332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Rations</a:t>
            </a:r>
            <a:endParaRPr lang="en-US" sz="6600" b="1" dirty="0">
              <a:ln w="38100">
                <a:solidFill>
                  <a:schemeClr val="tx1"/>
                </a:solidFill>
                <a:prstDash val="solid"/>
              </a:ln>
              <a:solidFill>
                <a:srgbClr val="D7332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8225" y="1440096"/>
            <a:ext cx="7798777" cy="4916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Workers did not own the land they worked, nor did they get to keep the goods they created.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5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Goods made in the communes were collected by the government and then distributed to citizens.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5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5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A ration system was in place in the communes and each family was given set amounts of food, clothing, and other necessary items.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1967" y="664578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2202203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5400000">
            <a:off x="6264469" y="2963489"/>
            <a:ext cx="4671792" cy="931024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32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Communism in China</a:t>
            </a:r>
          </a:p>
          <a:p>
            <a:pPr algn="ctr"/>
            <a:r>
              <a:rPr lang="en-US" sz="24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CLOZE Notes 1</a:t>
            </a:r>
          </a:p>
        </p:txBody>
      </p:sp>
      <p:sp>
        <p:nvSpPr>
          <p:cNvPr id="6" name="TextBox 5"/>
          <p:cNvSpPr txBox="1"/>
          <p:nvPr/>
        </p:nvSpPr>
        <p:spPr>
          <a:xfrm rot="5400000">
            <a:off x="212169" y="-1172259"/>
            <a:ext cx="6642848" cy="9202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300" b="1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Dying Dynasty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China was </a:t>
            </a:r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 </a:t>
            </a:r>
            <a:r>
              <a:rPr lang="en-US" sz="13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for thousands of years.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By the </a:t>
            </a:r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 </a:t>
            </a:r>
            <a:r>
              <a:rPr lang="en-US" sz="13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, China’s Qing dynasty had become very unstable.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The majority of China’s population </a:t>
            </a:r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 </a:t>
            </a:r>
            <a:r>
              <a:rPr lang="en-US" sz="13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and the widespread starvation propelled them to rise up against the emperor.</a:t>
            </a:r>
          </a:p>
          <a:p>
            <a:endParaRPr lang="en-US" sz="13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r>
              <a:rPr lang="en-US" sz="1300" b="1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A New China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In 1912, a group of </a:t>
            </a:r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 </a:t>
            </a: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country and the </a:t>
            </a:r>
            <a:r>
              <a:rPr lang="en-US" sz="1300" i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Republic of China </a:t>
            </a: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was established.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Chinese Nationalist Party was able to </a:t>
            </a:r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 </a:t>
            </a: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, which had been in power since the 1600s.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Unfortunately, the new government was </a:t>
            </a:r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 </a:t>
            </a: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of the country.</a:t>
            </a:r>
          </a:p>
          <a:p>
            <a:endParaRPr lang="en-US" sz="13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r>
              <a:rPr lang="en-US" sz="130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Turmoil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The new government was </a:t>
            </a:r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 </a:t>
            </a:r>
            <a:r>
              <a:rPr lang="en-US" sz="13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for the Chinese people and many years of turmoil followed.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Chinese warlords took over different regions and began to </a:t>
            </a:r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 </a:t>
            </a:r>
            <a:r>
              <a:rPr lang="en-US" sz="13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for total power.</a:t>
            </a:r>
          </a:p>
          <a:p>
            <a:endParaRPr lang="en-US" sz="13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r>
              <a:rPr lang="en-US" sz="1300" b="1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Two Parties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Many Chinese were angry and became interested in the </a:t>
            </a:r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 </a:t>
            </a: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that was occurring in Russia.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As a result, </a:t>
            </a:r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 </a:t>
            </a: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formed—the Communist Party and the Nationalist Party.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Each had their own ideas about </a:t>
            </a:r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 </a:t>
            </a: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in China.</a:t>
            </a:r>
          </a:p>
          <a:p>
            <a:endParaRPr lang="en-US" sz="13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r>
              <a:rPr lang="en-US" sz="130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Communists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In 1921, a group of young men met in Shanghai to form the first Chinese Communist Party, headed by </a:t>
            </a:r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 </a:t>
            </a: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These Communists wanted the </a:t>
            </a:r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 </a:t>
            </a:r>
            <a:r>
              <a:rPr lang="en-US" sz="13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all land, property, and businesses.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They also believed China should have a </a:t>
            </a:r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 </a:t>
            </a:r>
            <a:r>
              <a:rPr lang="en-US" sz="13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where the government planned everything.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Communist Party promised to improve peasants’ living conditions and </a:t>
            </a:r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 </a:t>
            </a: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Mao and the Communists became very </a:t>
            </a:r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 </a:t>
            </a:r>
            <a:r>
              <a:rPr lang="en-US" sz="13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and poor peasants and won the support of many Chinese people.</a:t>
            </a:r>
          </a:p>
          <a:p>
            <a:endParaRPr lang="en-US" sz="13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>
              <a:defRPr/>
            </a:pPr>
            <a:endParaRPr lang="en-US" sz="1200" b="1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>
              <a:defRPr/>
            </a:pPr>
            <a:endParaRPr lang="en-US" sz="1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5400000">
            <a:off x="-902640" y="879553"/>
            <a:ext cx="19899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207748" y="107576"/>
            <a:ext cx="8796572" cy="664284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2434100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rgbClr val="A2E4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-10" y="0"/>
            <a:ext cx="9144009" cy="6858000"/>
          </a:xfrm>
          <a:prstGeom prst="rect">
            <a:avLst/>
          </a:prstGeom>
          <a:solidFill>
            <a:srgbClr val="AEAFA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extBox 6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956" y="1027907"/>
            <a:ext cx="8220075" cy="51054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461956" y="365126"/>
            <a:ext cx="8220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KG First Time In Forever" panose="02000506000000020003" pitchFamily="2" charset="0"/>
              </a:rPr>
              <a:t>Collecting Rations</a:t>
            </a:r>
          </a:p>
        </p:txBody>
      </p:sp>
    </p:spTree>
    <p:extLst>
      <p:ext uri="{BB962C8B-B14F-4D97-AF65-F5344CB8AC3E}">
        <p14:creationId xmlns:p14="http://schemas.microsoft.com/office/powerpoint/2010/main" val="3665861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 rot="16200000">
            <a:off x="1143000" y="-1143000"/>
            <a:ext cx="6858000" cy="9144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85801" y="0"/>
            <a:ext cx="7923626" cy="6858000"/>
          </a:xfrm>
          <a:prstGeom prst="rect">
            <a:avLst/>
          </a:prstGeom>
          <a:solidFill>
            <a:srgbClr val="FFF100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947223" y="0"/>
            <a:ext cx="7400873" cy="142346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800" b="1" dirty="0">
                <a:ln w="38100">
                  <a:solidFill>
                    <a:schemeClr val="tx1"/>
                  </a:solidFill>
                  <a:prstDash val="solid"/>
                </a:ln>
                <a:solidFill>
                  <a:srgbClr val="D7332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Did It Work?</a:t>
            </a:r>
            <a:endParaRPr lang="en-US" sz="6600" b="1" dirty="0">
              <a:ln w="38100">
                <a:solidFill>
                  <a:schemeClr val="tx1"/>
                </a:solidFill>
                <a:prstDash val="solid"/>
              </a:ln>
              <a:solidFill>
                <a:srgbClr val="D7332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8225" y="1440096"/>
            <a:ext cx="779877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Great Leap Forward was a huge disaster.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Within a year, the plan failed due to poor management, environmental issues, and government corruption.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Instead of growing stronger, China’s economy actually shrank during this time period.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1967" y="664578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16376711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 rot="16200000">
            <a:off x="1143000" y="-1143000"/>
            <a:ext cx="6858000" cy="9144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85801" y="0"/>
            <a:ext cx="7923626" cy="6858000"/>
          </a:xfrm>
          <a:prstGeom prst="rect">
            <a:avLst/>
          </a:prstGeom>
          <a:solidFill>
            <a:srgbClr val="FFF100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1745905" y="0"/>
            <a:ext cx="5803512" cy="142346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800" b="1" dirty="0">
                <a:ln w="38100">
                  <a:solidFill>
                    <a:schemeClr val="tx1"/>
                  </a:solidFill>
                  <a:prstDash val="solid"/>
                </a:ln>
                <a:solidFill>
                  <a:srgbClr val="D7332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Problems</a:t>
            </a:r>
            <a:endParaRPr lang="en-US" sz="6600" b="1" dirty="0">
              <a:ln w="38100">
                <a:solidFill>
                  <a:schemeClr val="tx1"/>
                </a:solidFill>
                <a:prstDash val="solid"/>
              </a:ln>
              <a:solidFill>
                <a:srgbClr val="D7332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8225" y="1440096"/>
            <a:ext cx="7798777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Communist government did a terrible job of managing the communes and industries.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Droughts and floods damaged the farming regions, and the farming communes could not feed the starving country.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Corrupt government officials kept more than their share of rationed food and goods.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1967" y="664578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31546127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 rot="16200000">
            <a:off x="1143000" y="-1143000"/>
            <a:ext cx="6858000" cy="9144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85801" y="0"/>
            <a:ext cx="7923626" cy="6858000"/>
          </a:xfrm>
          <a:prstGeom prst="rect">
            <a:avLst/>
          </a:prstGeom>
          <a:solidFill>
            <a:srgbClr val="FFF100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1469390" y="0"/>
            <a:ext cx="6356548" cy="142346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800" b="1" dirty="0">
                <a:ln w="38100">
                  <a:solidFill>
                    <a:schemeClr val="tx1"/>
                  </a:solidFill>
                  <a:prstDash val="solid"/>
                </a:ln>
                <a:solidFill>
                  <a:srgbClr val="D7332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Outcomes</a:t>
            </a:r>
            <a:endParaRPr lang="en-US" sz="6600" b="1" dirty="0">
              <a:ln w="38100">
                <a:solidFill>
                  <a:schemeClr val="tx1"/>
                </a:solidFill>
                <a:prstDash val="solid"/>
              </a:ln>
              <a:solidFill>
                <a:srgbClr val="D7332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8225" y="1440096"/>
            <a:ext cx="7798777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From 1958-1960, one of the largest famines in history struck China.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Great Leap Forward left the Chinese people ill-prepared to handle it and about 20 million citizens died during this time.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Individual rights and freedoms also suffered during this time, and many people did not like the government making all of the decisions for them.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1967" y="664578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34598533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rgbClr val="A2E4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-10" y="0"/>
            <a:ext cx="9144009" cy="6858000"/>
          </a:xfrm>
          <a:prstGeom prst="rect">
            <a:avLst/>
          </a:prstGeom>
          <a:solidFill>
            <a:srgbClr val="AEAFA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extBox 6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126"/>
            <a:ext cx="54636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Great Famine</a:t>
            </a:r>
          </a:p>
        </p:txBody>
      </p:sp>
      <p:pic>
        <p:nvPicPr>
          <p:cNvPr id="8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652" y="857250"/>
            <a:ext cx="3530043" cy="5200929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05" y="1371600"/>
            <a:ext cx="5124639" cy="41148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168127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 rot="16200000">
            <a:off x="1143000" y="-1143000"/>
            <a:ext cx="6858000" cy="9144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85801" y="0"/>
            <a:ext cx="7923626" cy="6858000"/>
          </a:xfrm>
          <a:prstGeom prst="rect">
            <a:avLst/>
          </a:prstGeom>
          <a:solidFill>
            <a:srgbClr val="FFF100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2841206" y="0"/>
            <a:ext cx="3612912" cy="142346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800" b="1" dirty="0">
                <a:ln w="38100">
                  <a:solidFill>
                    <a:schemeClr val="tx1"/>
                  </a:solidFill>
                  <a:prstDash val="solid"/>
                </a:ln>
                <a:solidFill>
                  <a:srgbClr val="D7332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Result</a:t>
            </a:r>
            <a:endParaRPr lang="en-US" sz="6600" b="1" dirty="0">
              <a:ln w="38100">
                <a:solidFill>
                  <a:schemeClr val="tx1"/>
                </a:solidFill>
                <a:prstDash val="solid"/>
              </a:ln>
              <a:solidFill>
                <a:srgbClr val="D7332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8225" y="1440096"/>
            <a:ext cx="7798777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When the Great Leap Forward failed, many Chinese lost confidence in Mao’s leadership.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They questioned his ability to take care of and provide for the country.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More and more people began calling for government reforms.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1967" y="664578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32626392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 rot="16200000">
            <a:off x="1143000" y="-1143000"/>
            <a:ext cx="6858000" cy="9144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85801" y="0"/>
            <a:ext cx="7923626" cy="6858000"/>
          </a:xfrm>
          <a:prstGeom prst="rect">
            <a:avLst/>
          </a:prstGeom>
          <a:solidFill>
            <a:srgbClr val="FFF100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1469199" y="0"/>
            <a:ext cx="6356933" cy="2777683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800" b="1" dirty="0">
                <a:ln w="38100">
                  <a:solidFill>
                    <a:schemeClr val="tx1"/>
                  </a:solidFill>
                  <a:prstDash val="solid"/>
                </a:ln>
                <a:solidFill>
                  <a:srgbClr val="D7332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Cultural</a:t>
            </a:r>
          </a:p>
          <a:p>
            <a:pPr algn="ctr"/>
            <a:r>
              <a:rPr lang="en-US" sz="8800" b="1" dirty="0">
                <a:ln w="38100">
                  <a:solidFill>
                    <a:schemeClr val="tx1"/>
                  </a:solidFill>
                  <a:prstDash val="solid"/>
                </a:ln>
                <a:solidFill>
                  <a:srgbClr val="D7332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Revolution</a:t>
            </a:r>
            <a:endParaRPr lang="en-US" sz="6600" b="1" dirty="0">
              <a:ln w="38100">
                <a:solidFill>
                  <a:schemeClr val="tx1"/>
                </a:solidFill>
                <a:prstDash val="solid"/>
              </a:ln>
              <a:solidFill>
                <a:srgbClr val="D7332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5036" y="2508667"/>
            <a:ext cx="779877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Mao realized that he was losing control of the country.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In response, he created a new program called the Cultural Revolution in 1966.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Mao promised that the revolution would restore the spirit of Communism and bring Chinese culture back to the country.</a:t>
            </a:r>
            <a:endParaRPr lang="en-US" sz="30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1967" y="664578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119435891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rgbClr val="A2E4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-10" y="0"/>
            <a:ext cx="9144009" cy="6858000"/>
          </a:xfrm>
          <a:prstGeom prst="rect">
            <a:avLst/>
          </a:prstGeom>
          <a:solidFill>
            <a:srgbClr val="AEAFA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extBox 6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pic>
        <p:nvPicPr>
          <p:cNvPr id="11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111" y="3055177"/>
            <a:ext cx="5266956" cy="36576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65" y="109604"/>
            <a:ext cx="5297213" cy="36576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445977" y="799503"/>
            <a:ext cx="36980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Cultural Revolution Propaganda</a:t>
            </a:r>
          </a:p>
        </p:txBody>
      </p:sp>
    </p:spTree>
    <p:extLst>
      <p:ext uri="{BB962C8B-B14F-4D97-AF65-F5344CB8AC3E}">
        <p14:creationId xmlns:p14="http://schemas.microsoft.com/office/powerpoint/2010/main" val="13595191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rgbClr val="A2E4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-10" y="0"/>
            <a:ext cx="9144009" cy="6858000"/>
          </a:xfrm>
          <a:prstGeom prst="rect">
            <a:avLst/>
          </a:prstGeom>
          <a:solidFill>
            <a:srgbClr val="AEAFA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extBox 6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pic>
        <p:nvPicPr>
          <p:cNvPr id="10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843" y="228600"/>
            <a:ext cx="4914793" cy="64008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-11" y="2336861"/>
            <a:ext cx="401985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“Destroy the Old World. Forge the New World.”</a:t>
            </a:r>
          </a:p>
          <a:p>
            <a:pPr algn="ctr"/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 </a:t>
            </a:r>
          </a:p>
          <a:p>
            <a:pPr algn="ctr"/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Cultural Revolution Propaganda Poster</a:t>
            </a:r>
          </a:p>
        </p:txBody>
      </p:sp>
    </p:spTree>
    <p:extLst>
      <p:ext uri="{BB962C8B-B14F-4D97-AF65-F5344CB8AC3E}">
        <p14:creationId xmlns:p14="http://schemas.microsoft.com/office/powerpoint/2010/main" val="110317358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 rot="16200000">
            <a:off x="1143000" y="-1143000"/>
            <a:ext cx="6858000" cy="9144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85801" y="0"/>
            <a:ext cx="7923626" cy="6858000"/>
          </a:xfrm>
          <a:prstGeom prst="rect">
            <a:avLst/>
          </a:prstGeom>
          <a:solidFill>
            <a:srgbClr val="FFF100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1424796" y="0"/>
            <a:ext cx="6445740" cy="142346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800" b="1" dirty="0">
                <a:ln w="38100">
                  <a:solidFill>
                    <a:schemeClr val="tx1"/>
                  </a:solidFill>
                  <a:prstDash val="solid"/>
                </a:ln>
                <a:solidFill>
                  <a:srgbClr val="D7332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Red Guard</a:t>
            </a:r>
            <a:endParaRPr lang="en-US" sz="6600" b="1" dirty="0">
              <a:ln w="38100">
                <a:solidFill>
                  <a:schemeClr val="tx1"/>
                </a:solidFill>
                <a:prstDash val="solid"/>
              </a:ln>
              <a:solidFill>
                <a:srgbClr val="D7332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8225" y="1440096"/>
            <a:ext cx="7798777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In reality, Mao created the Cultural Revolution to stop all opposition to his Communist rule.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He urged students to quit school and wage war on anyone who opposed communism.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students were organized into an army known as the Red Guards.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They attacked, imprisoned, and even killed those suspected of not agreeing with Mao.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1967" y="664578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9149143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5400000">
            <a:off x="6264469" y="2963489"/>
            <a:ext cx="4671792" cy="931024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32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Communism in China</a:t>
            </a:r>
          </a:p>
          <a:p>
            <a:pPr algn="ctr"/>
            <a:r>
              <a:rPr lang="en-US" sz="24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CLOZE Notes 2</a:t>
            </a:r>
          </a:p>
        </p:txBody>
      </p:sp>
      <p:sp>
        <p:nvSpPr>
          <p:cNvPr id="6" name="TextBox 5"/>
          <p:cNvSpPr txBox="1"/>
          <p:nvPr/>
        </p:nvSpPr>
        <p:spPr>
          <a:xfrm rot="5400000">
            <a:off x="-180319" y="-1618537"/>
            <a:ext cx="6642848" cy="10095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Nationalists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Nationalists were led by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They wanted China to have a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 </a:t>
            </a:r>
            <a:r>
              <a:rPr lang="en-US" sz="14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where citizens could make economic decisions and own their own businesses, factories, and property.</a:t>
            </a:r>
          </a:p>
          <a:p>
            <a:pPr>
              <a:defRPr/>
            </a:pPr>
            <a:endParaRPr lang="en-US" sz="14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>
              <a:defRPr/>
            </a:pPr>
            <a:r>
              <a:rPr lang="en-US" sz="1400" b="1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Civil War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In 1927,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in China.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Mao led over 600,000 people on the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through the mountains for over 6,000 miles to avoid being captured by the Nationalist government.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two sides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throughout China until 1935 when they joined forces to resist Japanese invasion.</a:t>
            </a:r>
          </a:p>
          <a:p>
            <a:endParaRPr lang="en-US" sz="14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r>
              <a:rPr lang="en-US" sz="140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Control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truce ended and the relationship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after World War II.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Communist Party and the United States helped the Chinese Nationalists.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Communism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until they finally gained control of the Nationalist government.</a:t>
            </a:r>
          </a:p>
          <a:p>
            <a:endParaRPr lang="en-US" sz="14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r>
              <a:rPr lang="en-US" sz="140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P.R.C.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On October 1, 1949, Mao declared the creation of the People’s Republic of China, a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Mao was appointed head of China’s government and had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over the country.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He became extremely popular with many Chinese when he took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 </a:t>
            </a:r>
            <a:r>
              <a:rPr lang="en-US" sz="14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and gave it to poor peasants.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4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r>
              <a:rPr lang="en-US" sz="1400" b="1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Economy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At this time, China had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and relied heavily on agriculture.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Mao had a big challenge of increasing wealth among China’s citizens because the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 </a:t>
            </a:r>
            <a:r>
              <a:rPr lang="en-US" sz="14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In 1958, the Communist government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 </a:t>
            </a:r>
            <a:r>
              <a:rPr lang="en-US" sz="14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that they hoped would solve this problem.</a:t>
            </a:r>
          </a:p>
          <a:p>
            <a:endParaRPr lang="en-US" sz="1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>
              <a:defRPr/>
            </a:pPr>
            <a:endParaRPr lang="en-US" sz="1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>
              <a:defRPr/>
            </a:pPr>
            <a:endParaRPr lang="en-US" sz="1200" b="1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>
              <a:defRPr/>
            </a:pPr>
            <a:endParaRPr lang="en-US" sz="1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5400000">
            <a:off x="-902640" y="879553"/>
            <a:ext cx="19899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207748" y="107576"/>
            <a:ext cx="8796572" cy="664284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422411718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rgbClr val="A2E4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-10" y="0"/>
            <a:ext cx="9144009" cy="6858000"/>
          </a:xfrm>
          <a:prstGeom prst="rect">
            <a:avLst/>
          </a:prstGeom>
          <a:solidFill>
            <a:srgbClr val="AEAFA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extBox 6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11" y="4528297"/>
            <a:ext cx="36980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Red Guard Propaganda Posters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52" y="211078"/>
            <a:ext cx="5334000" cy="36576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583" y="3050985"/>
            <a:ext cx="5271129" cy="36576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3400824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rgbClr val="A2E4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-10" y="0"/>
            <a:ext cx="9144009" cy="6858000"/>
          </a:xfrm>
          <a:prstGeom prst="rect">
            <a:avLst/>
          </a:prstGeom>
          <a:solidFill>
            <a:srgbClr val="AEAFA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extBox 6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pic>
        <p:nvPicPr>
          <p:cNvPr id="9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653" y="1162375"/>
            <a:ext cx="6582669" cy="54864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-11" y="-4445"/>
            <a:ext cx="91439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Cover of an elementary school textbook –      image shows 3 young Red Guards.</a:t>
            </a:r>
          </a:p>
        </p:txBody>
      </p:sp>
    </p:spTree>
    <p:extLst>
      <p:ext uri="{BB962C8B-B14F-4D97-AF65-F5344CB8AC3E}">
        <p14:creationId xmlns:p14="http://schemas.microsoft.com/office/powerpoint/2010/main" val="215078395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rgbClr val="A2E4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-10" y="0"/>
            <a:ext cx="9144009" cy="6858000"/>
          </a:xfrm>
          <a:prstGeom prst="rect">
            <a:avLst/>
          </a:prstGeom>
          <a:solidFill>
            <a:srgbClr val="AEAFA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extBox 6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15" y="457200"/>
            <a:ext cx="8814358" cy="59436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3027520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 rot="16200000">
            <a:off x="1143000" y="-1143000"/>
            <a:ext cx="6858000" cy="9144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85801" y="0"/>
            <a:ext cx="7923626" cy="6858000"/>
          </a:xfrm>
          <a:prstGeom prst="rect">
            <a:avLst/>
          </a:prstGeom>
          <a:solidFill>
            <a:srgbClr val="FFF100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2093573" y="0"/>
            <a:ext cx="5108194" cy="142346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800" b="1" dirty="0">
                <a:ln w="38100">
                  <a:solidFill>
                    <a:schemeClr val="tx1"/>
                  </a:solidFill>
                  <a:prstDash val="solid"/>
                </a:ln>
                <a:solidFill>
                  <a:srgbClr val="D7332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Culture?</a:t>
            </a:r>
            <a:endParaRPr lang="en-US" sz="6600" b="1" dirty="0">
              <a:ln w="38100">
                <a:solidFill>
                  <a:schemeClr val="tx1"/>
                </a:solidFill>
                <a:prstDash val="solid"/>
              </a:ln>
              <a:solidFill>
                <a:srgbClr val="D7332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8225" y="1440096"/>
            <a:ext cx="7798777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Any artist, writer, professor, or religious leader who opposed Communism was tortured,  imprisoned, or killed.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Monuments, statues, and artwork created before the Cultural Revolution were destroyed.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Schools and factories shut down, and the economy grew weaker.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Fear and distrust of the government created mass chaos in China.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1967" y="664578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405223644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rgbClr val="A2E4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-10" y="0"/>
            <a:ext cx="9144009" cy="6858000"/>
          </a:xfrm>
          <a:prstGeom prst="rect">
            <a:avLst/>
          </a:prstGeom>
          <a:solidFill>
            <a:srgbClr val="AEAFA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extBox 6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37" y="457200"/>
            <a:ext cx="8066313" cy="59436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5739558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rgbClr val="A2E4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-10" y="0"/>
            <a:ext cx="9144009" cy="6858000"/>
          </a:xfrm>
          <a:prstGeom prst="rect">
            <a:avLst/>
          </a:prstGeom>
          <a:solidFill>
            <a:srgbClr val="AEAFA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2761" y="201345"/>
            <a:ext cx="4464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Little Red Book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474" y="949901"/>
            <a:ext cx="3583306" cy="50292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4608818" y="1761819"/>
            <a:ext cx="431650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This was a collection of excerpts from past speeches and publications. It was required for citizens to read, memorize, and carry this with them at all times.</a:t>
            </a:r>
          </a:p>
        </p:txBody>
      </p:sp>
    </p:spTree>
    <p:extLst>
      <p:ext uri="{BB962C8B-B14F-4D97-AF65-F5344CB8AC3E}">
        <p14:creationId xmlns:p14="http://schemas.microsoft.com/office/powerpoint/2010/main" val="209976013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rgbClr val="A2E4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-10" y="0"/>
            <a:ext cx="9144009" cy="6858000"/>
          </a:xfrm>
          <a:prstGeom prst="rect">
            <a:avLst/>
          </a:prstGeom>
          <a:solidFill>
            <a:srgbClr val="AEAFA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pic>
        <p:nvPicPr>
          <p:cNvPr id="9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49"/>
          <a:stretch/>
        </p:blipFill>
        <p:spPr>
          <a:xfrm>
            <a:off x="891862" y="228600"/>
            <a:ext cx="7360263" cy="64008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5512072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 rot="16200000">
            <a:off x="1143000" y="-1143000"/>
            <a:ext cx="6858000" cy="9144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It served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85801" y="0"/>
            <a:ext cx="7923626" cy="6858000"/>
          </a:xfrm>
          <a:prstGeom prst="rect">
            <a:avLst/>
          </a:prstGeom>
          <a:solidFill>
            <a:srgbClr val="FFF100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3506812" y="0"/>
            <a:ext cx="2281715" cy="142346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800" b="1" dirty="0">
                <a:ln w="38100">
                  <a:solidFill>
                    <a:schemeClr val="tx1"/>
                  </a:solidFill>
                  <a:prstDash val="solid"/>
                </a:ln>
                <a:solidFill>
                  <a:srgbClr val="D7332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End</a:t>
            </a:r>
            <a:endParaRPr lang="en-US" sz="6600" b="1" dirty="0">
              <a:ln w="38100">
                <a:solidFill>
                  <a:schemeClr val="tx1"/>
                </a:solidFill>
                <a:prstDash val="solid"/>
              </a:ln>
              <a:solidFill>
                <a:srgbClr val="D7332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8225" y="1440096"/>
            <a:ext cx="7798777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purpose of the Cultural Revolution was to restore ancient Chinese culture and traditions; but in reality, it served as a brutal way to eliminate opposition to Mao’s Communist rule.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Mao declared the Cultural Revolution complete in 1969, although many of the attacks continued until Mao’s death in 1976.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As a result of this program, many Chinese became more fearful and distrustful of the Communist government.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1967" y="664578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155212330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 rot="16200000">
            <a:off x="1143000" y="-1143000"/>
            <a:ext cx="6858000" cy="9144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It served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85801" y="0"/>
            <a:ext cx="7923626" cy="6858000"/>
          </a:xfrm>
          <a:prstGeom prst="rect">
            <a:avLst/>
          </a:prstGeom>
          <a:solidFill>
            <a:srgbClr val="FFF100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917965" y="0"/>
            <a:ext cx="7459414" cy="142346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800" b="1" dirty="0">
                <a:ln w="38100">
                  <a:solidFill>
                    <a:schemeClr val="tx1"/>
                  </a:solidFill>
                  <a:prstDash val="solid"/>
                </a:ln>
                <a:solidFill>
                  <a:srgbClr val="D7332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New Leader</a:t>
            </a:r>
            <a:endParaRPr lang="en-US" sz="6600" b="1" dirty="0">
              <a:ln w="38100">
                <a:solidFill>
                  <a:schemeClr val="tx1"/>
                </a:solidFill>
                <a:prstDash val="solid"/>
              </a:ln>
              <a:solidFill>
                <a:srgbClr val="D7332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8225" y="1440096"/>
            <a:ext cx="7798777" cy="726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After Mao’s death, China’s new leader, Deng Xiaoping, made many reforms to Mao’s rules, but the government still stuck to its communist roots.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Xiaoping allowed farmers to own their own land, opened China to foreign investments, and he allowed some private businesses to open.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1967" y="664578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14746632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 rot="16200000">
            <a:off x="1143000" y="-1143000"/>
            <a:ext cx="6858000" cy="9144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It served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85801" y="0"/>
            <a:ext cx="7923626" cy="6858000"/>
          </a:xfrm>
          <a:prstGeom prst="rect">
            <a:avLst/>
          </a:prstGeom>
          <a:solidFill>
            <a:srgbClr val="FFF100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2385066" y="0"/>
            <a:ext cx="4525213" cy="142346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800" b="1" dirty="0">
                <a:ln w="38100">
                  <a:solidFill>
                    <a:schemeClr val="tx1"/>
                  </a:solidFill>
                  <a:prstDash val="solid"/>
                </a:ln>
                <a:solidFill>
                  <a:srgbClr val="D7332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Control</a:t>
            </a:r>
            <a:endParaRPr lang="en-US" sz="6600" b="1" dirty="0">
              <a:ln w="38100">
                <a:solidFill>
                  <a:schemeClr val="tx1"/>
                </a:solidFill>
                <a:prstDash val="solid"/>
              </a:ln>
              <a:solidFill>
                <a:srgbClr val="D7332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8225" y="1440096"/>
            <a:ext cx="7798777" cy="7755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Despite the economic reforms, the Chinese people were still not given basic human rights like freedom of speech, freedom of religion, or the right to a fair trial.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government continued to imprison and torture those who spoke out against Communism.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1967" y="664578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1593059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5400000">
            <a:off x="6264469" y="2963489"/>
            <a:ext cx="4671792" cy="931024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32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Communism in China</a:t>
            </a:r>
          </a:p>
          <a:p>
            <a:pPr algn="ctr"/>
            <a:r>
              <a:rPr lang="en-US" sz="24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CLOZE Notes 3</a:t>
            </a:r>
          </a:p>
        </p:txBody>
      </p:sp>
      <p:sp>
        <p:nvSpPr>
          <p:cNvPr id="6" name="TextBox 5"/>
          <p:cNvSpPr txBox="1"/>
          <p:nvPr/>
        </p:nvSpPr>
        <p:spPr>
          <a:xfrm rot="5400000">
            <a:off x="889277" y="-495151"/>
            <a:ext cx="6642848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Great Leap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would modernize China’s economy by building up the coal, steel, and iron industries.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It also called for increasing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 </a:t>
            </a:r>
            <a:r>
              <a:rPr lang="en-US" sz="14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The plan revolved around the Communist idea that citizens don’t work for personal gain, but rather for the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 </a:t>
            </a:r>
            <a:r>
              <a:rPr lang="en-US" sz="14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and country.</a:t>
            </a:r>
          </a:p>
          <a:p>
            <a:endParaRPr lang="en-US" sz="14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r>
              <a:rPr lang="en-US" sz="1400" b="1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Communes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Under the Great Leap Forward, the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all businesses, factories, and private property.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The government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 </a:t>
            </a:r>
            <a:r>
              <a:rPr lang="en-US" sz="14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where up to 25,000 people lived and worked as a group.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The government was in control of the people’s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 </a:t>
            </a:r>
            <a:r>
              <a:rPr lang="en-US" sz="14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4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r>
              <a:rPr lang="en-US" sz="1400" b="1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Rations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Workers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they worked, nor did they get to keep the goods they created.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Goods made in the communes were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and then distributed to citizens.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A ration system was in place in the communes and each family was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 </a:t>
            </a:r>
            <a:r>
              <a:rPr lang="en-US" sz="14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of food, clothing, and other necessary items.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4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r>
              <a:rPr lang="en-US" sz="1400" b="1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Did It Work?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Great Leap Forward was a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Within a year, the plan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 </a:t>
            </a:r>
            <a:r>
              <a:rPr lang="en-US" sz="14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, environmental issues, and government corruption.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Instead of growing stronger, China’s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 </a:t>
            </a:r>
            <a:r>
              <a:rPr lang="en-US" sz="14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during this time period.</a:t>
            </a:r>
          </a:p>
          <a:p>
            <a:endParaRPr lang="en-US" sz="14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r>
              <a:rPr lang="en-US" sz="1400" b="1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Problems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Communist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of managing the communes and industries.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damaged the farming regions, and the farming communes could not feed the starving country.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Corrupt government officials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of rationed food and goods.</a:t>
            </a:r>
            <a:endParaRPr lang="en-US" sz="1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5400000">
            <a:off x="-902640" y="879553"/>
            <a:ext cx="19899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207748" y="107576"/>
            <a:ext cx="8796572" cy="664284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6990002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 rot="16200000">
            <a:off x="1143000" y="-1143000"/>
            <a:ext cx="6858000" cy="9144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It served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85801" y="0"/>
            <a:ext cx="7923626" cy="6858000"/>
          </a:xfrm>
          <a:prstGeom prst="rect">
            <a:avLst/>
          </a:prstGeom>
          <a:solidFill>
            <a:srgbClr val="FFF100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2151475" y="0"/>
            <a:ext cx="4992392" cy="142346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800" b="1" dirty="0">
                <a:ln w="38100">
                  <a:solidFill>
                    <a:schemeClr val="tx1"/>
                  </a:solidFill>
                  <a:prstDash val="solid"/>
                </a:ln>
                <a:solidFill>
                  <a:srgbClr val="D7332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Protests</a:t>
            </a:r>
            <a:endParaRPr lang="en-US" sz="6600" b="1" dirty="0">
              <a:ln w="38100">
                <a:solidFill>
                  <a:schemeClr val="tx1"/>
                </a:solidFill>
                <a:prstDash val="solid"/>
              </a:ln>
              <a:solidFill>
                <a:srgbClr val="D7332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8225" y="1440096"/>
            <a:ext cx="7798777" cy="8863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In 1989, over 10,000 Chinese students gathered to protest China’s corrupt Communist government in Tiananmen Square in the capital city of Beijing.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They filled the square for 7 weeks, peacefully protesting Communism and calling for a move towards democracy.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They inspired other protests throughout China.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1967" y="664578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235673917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rgbClr val="A2E4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-10" y="0"/>
            <a:ext cx="9144009" cy="6858000"/>
          </a:xfrm>
          <a:prstGeom prst="rect">
            <a:avLst/>
          </a:prstGeom>
          <a:solidFill>
            <a:srgbClr val="AEAFA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pic>
        <p:nvPicPr>
          <p:cNvPr id="8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5" y="457200"/>
            <a:ext cx="8503918" cy="59436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469611" y="498941"/>
            <a:ext cx="5992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Tiananmen Square 1988</a:t>
            </a:r>
          </a:p>
        </p:txBody>
      </p:sp>
    </p:spTree>
    <p:extLst>
      <p:ext uri="{BB962C8B-B14F-4D97-AF65-F5344CB8AC3E}">
        <p14:creationId xmlns:p14="http://schemas.microsoft.com/office/powerpoint/2010/main" val="304227436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rgbClr val="A2E4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-10" y="0"/>
            <a:ext cx="9144009" cy="6858000"/>
          </a:xfrm>
          <a:prstGeom prst="rect">
            <a:avLst/>
          </a:prstGeom>
          <a:solidFill>
            <a:srgbClr val="AEAFA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75755" y="44481"/>
            <a:ext cx="5992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Tiananmen Square 1989</a:t>
            </a:r>
          </a:p>
        </p:txBody>
      </p:sp>
      <p:pic>
        <p:nvPicPr>
          <p:cNvPr id="9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08" y="654556"/>
            <a:ext cx="8810967" cy="566928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3428392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rgbClr val="A2E4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-10" y="0"/>
            <a:ext cx="9144009" cy="6858000"/>
          </a:xfrm>
          <a:prstGeom prst="rect">
            <a:avLst/>
          </a:prstGeom>
          <a:solidFill>
            <a:srgbClr val="AEAFA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4" y="630936"/>
            <a:ext cx="8229600" cy="5596128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1487540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 rot="16200000">
            <a:off x="1143000" y="-1143000"/>
            <a:ext cx="6858000" cy="9144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It served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85801" y="0"/>
            <a:ext cx="7923626" cy="6858000"/>
          </a:xfrm>
          <a:prstGeom prst="rect">
            <a:avLst/>
          </a:prstGeom>
          <a:solidFill>
            <a:srgbClr val="FFF100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1252352" y="0"/>
            <a:ext cx="6790642" cy="142346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800" b="1" dirty="0">
                <a:ln w="38100">
                  <a:solidFill>
                    <a:schemeClr val="tx1"/>
                  </a:solidFill>
                  <a:prstDash val="solid"/>
                </a:ln>
                <a:solidFill>
                  <a:srgbClr val="D7332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Tiananmen</a:t>
            </a:r>
            <a:endParaRPr lang="en-US" sz="6600" b="1" dirty="0">
              <a:ln w="38100">
                <a:solidFill>
                  <a:schemeClr val="tx1"/>
                </a:solidFill>
                <a:prstDash val="solid"/>
              </a:ln>
              <a:solidFill>
                <a:srgbClr val="D7332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8225" y="1251838"/>
            <a:ext cx="7798777" cy="8740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On June 4, 1989, the Chinese government had enough and took action against the peaceful protestors.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Soldiers and tanks were sent into the square and opened fire on the protestors that refused to leave.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Hundreds of innocent lives were lost, and the tragedy became known as the Tiananmen Square Massacre.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1967" y="664578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50188076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rgbClr val="A2E4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-10" y="0"/>
            <a:ext cx="9144009" cy="6858000"/>
          </a:xfrm>
          <a:prstGeom prst="rect">
            <a:avLst/>
          </a:prstGeom>
          <a:solidFill>
            <a:srgbClr val="AEAFA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pic>
        <p:nvPicPr>
          <p:cNvPr id="8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4" y="1213136"/>
            <a:ext cx="8229600" cy="4629151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2339628" y="136237"/>
            <a:ext cx="4464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Tanks Rolling In</a:t>
            </a:r>
          </a:p>
        </p:txBody>
      </p:sp>
    </p:spTree>
    <p:extLst>
      <p:ext uri="{BB962C8B-B14F-4D97-AF65-F5344CB8AC3E}">
        <p14:creationId xmlns:p14="http://schemas.microsoft.com/office/powerpoint/2010/main" val="155074145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rgbClr val="A2E4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-10" y="0"/>
            <a:ext cx="9144009" cy="6858000"/>
          </a:xfrm>
          <a:prstGeom prst="rect">
            <a:avLst/>
          </a:prstGeom>
          <a:solidFill>
            <a:srgbClr val="AEAFA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4" y="603410"/>
            <a:ext cx="8229600" cy="5606414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2858318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rgbClr val="A2E4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-10" y="0"/>
            <a:ext cx="9144009" cy="6858000"/>
          </a:xfrm>
          <a:prstGeom prst="rect">
            <a:avLst/>
          </a:prstGeom>
          <a:solidFill>
            <a:srgbClr val="AEAFA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4" y="677227"/>
            <a:ext cx="8229600" cy="5503545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2492865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 rot="16200000">
            <a:off x="1143000" y="-1143000"/>
            <a:ext cx="6858000" cy="9144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It served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85801" y="0"/>
            <a:ext cx="7923626" cy="6858000"/>
          </a:xfrm>
          <a:prstGeom prst="rect">
            <a:avLst/>
          </a:prstGeom>
          <a:solidFill>
            <a:srgbClr val="FFF100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1996306" y="0"/>
            <a:ext cx="5302735" cy="142346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800" b="1" dirty="0">
                <a:ln w="38100">
                  <a:solidFill>
                    <a:schemeClr val="tx1"/>
                  </a:solidFill>
                  <a:prstDash val="solid"/>
                </a:ln>
                <a:solidFill>
                  <a:srgbClr val="D7332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Pressure</a:t>
            </a:r>
            <a:endParaRPr lang="en-US" sz="6600" b="1" dirty="0">
              <a:ln w="38100">
                <a:solidFill>
                  <a:schemeClr val="tx1"/>
                </a:solidFill>
                <a:prstDash val="solid"/>
              </a:ln>
              <a:solidFill>
                <a:srgbClr val="D7332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8225" y="1440096"/>
            <a:ext cx="7798777" cy="84946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Tiananmen Square Massacre raised international attention to China’s poor treatment of human rights.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Countries around the world condemned this violence and began urging China to improve the human rights of its citizens.</a:t>
            </a:r>
          </a:p>
          <a:p>
            <a:pPr lvl="1" indent="-457200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Finally, the international pressure began to have some effect and the Chinese government began making some real reforms in human rights.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1967" y="664578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15346908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rgbClr val="A2E4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-10" y="0"/>
            <a:ext cx="9144009" cy="6858000"/>
          </a:xfrm>
          <a:prstGeom prst="rect">
            <a:avLst/>
          </a:prstGeom>
          <a:solidFill>
            <a:srgbClr val="AEAFA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4" y="475487"/>
            <a:ext cx="8686800" cy="5907025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749849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5400000">
            <a:off x="6264469" y="2963489"/>
            <a:ext cx="4671792" cy="931024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32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Communism in China</a:t>
            </a:r>
          </a:p>
          <a:p>
            <a:pPr algn="ctr"/>
            <a:r>
              <a:rPr lang="en-US" sz="24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CLOZE Notes 4</a:t>
            </a:r>
          </a:p>
        </p:txBody>
      </p:sp>
      <p:sp>
        <p:nvSpPr>
          <p:cNvPr id="6" name="TextBox 5"/>
          <p:cNvSpPr txBox="1"/>
          <p:nvPr/>
        </p:nvSpPr>
        <p:spPr>
          <a:xfrm rot="5400000">
            <a:off x="917112" y="-710595"/>
            <a:ext cx="6642848" cy="8279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Outcomes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From 1958-1960, one of the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struck China.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Great Leap Forward left the Chinese people ill-prepared to handle it and about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 during this time.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Individual rights and freedoms also suffered during this time, and many people did not like the government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for them.</a:t>
            </a:r>
          </a:p>
          <a:p>
            <a:pPr>
              <a:defRPr/>
            </a:pPr>
            <a:endParaRPr lang="en-US" sz="1400" b="1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>
              <a:defRPr/>
            </a:pPr>
            <a:r>
              <a:rPr lang="en-US" sz="1400" b="1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Result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When the Great Leap Forward failed, many Chinese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They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to take care of and provide for the country.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More and more people began calling for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</a:p>
          <a:p>
            <a:endParaRPr lang="en-US" sz="14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r>
              <a:rPr lang="en-US" sz="140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Cultural Revolution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Mao realized that he was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of the country.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In response, he created a new program called the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in 1966.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Mao promised that the revolution would restore the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and bring Chinese culture back to the country.</a:t>
            </a:r>
          </a:p>
          <a:p>
            <a:endParaRPr lang="en-US" sz="14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r>
              <a:rPr lang="en-US" sz="1400" b="1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Red Guard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In reality, Mao created the Cultural Revolution to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to his Communist rule.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He urged students to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on anyone who opposed communism.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students were organized into an army known as the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They attacked, imprisoned, and even killed those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with Mao.</a:t>
            </a:r>
          </a:p>
          <a:p>
            <a:endParaRPr lang="en-US" sz="14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r>
              <a:rPr lang="en-US" sz="140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Culture?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Any artist, writer, professor, or religious leader who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was tortured,  imprisoned, or killed.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Monuments, statues, and artwork created before the Cultural Revolution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Schools and factories shut down, and the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Fear and distrust of the government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in China.</a:t>
            </a:r>
            <a:endParaRPr lang="en-US" sz="1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5400000">
            <a:off x="-902640" y="879553"/>
            <a:ext cx="19899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207748" y="107576"/>
            <a:ext cx="8796572" cy="664284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422464242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5400000">
            <a:off x="6304194" y="2963488"/>
            <a:ext cx="4480586" cy="931024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2800" b="1" dirty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bg2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Communism in China</a:t>
            </a:r>
          </a:p>
          <a:p>
            <a:pPr algn="ctr"/>
            <a:r>
              <a:rPr lang="en-US" sz="2800" b="1" dirty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bg2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Comprehension Check</a:t>
            </a:r>
          </a:p>
        </p:txBody>
      </p:sp>
      <p:sp>
        <p:nvSpPr>
          <p:cNvPr id="6" name="TextBox 5"/>
          <p:cNvSpPr txBox="1"/>
          <p:nvPr/>
        </p:nvSpPr>
        <p:spPr>
          <a:xfrm rot="5400000">
            <a:off x="975280" y="-433596"/>
            <a:ext cx="6482196" cy="7725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1. After the emperor was overthrown, what two political parties emerged in China?</a:t>
            </a:r>
          </a:p>
          <a:p>
            <a:endParaRPr lang="en-US" sz="16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r>
              <a:rPr lang="en-US" sz="16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2. Who was the leader of the Communist party?</a:t>
            </a:r>
          </a:p>
          <a:p>
            <a:endParaRPr lang="en-US" sz="16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r>
              <a:rPr lang="en-US" sz="16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3. What did the Communist party promise to bring to China?</a:t>
            </a:r>
          </a:p>
          <a:p>
            <a:endParaRPr lang="en-US" sz="16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6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r>
              <a:rPr lang="en-US" sz="16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4. When was the Communist state of the People’s Republic of China established?</a:t>
            </a:r>
          </a:p>
          <a:p>
            <a:endParaRPr lang="en-US" sz="1600" dirty="0">
              <a:solidFill>
                <a:srgbClr val="FF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r>
              <a:rPr lang="en-US" sz="16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5. Why did poor peasants support the Chinese Communist Party?</a:t>
            </a:r>
          </a:p>
          <a:p>
            <a:endParaRPr lang="en-US" sz="16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6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r>
              <a:rPr lang="en-US" sz="16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6. Which country was China’s key ally throughout the mid-1900s?</a:t>
            </a:r>
          </a:p>
          <a:p>
            <a:endParaRPr lang="en-US" sz="16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r>
              <a:rPr lang="en-US" sz="16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7. What was the name of the economic plan that the Chinese government developed in order to boost China’s economy?</a:t>
            </a:r>
          </a:p>
          <a:p>
            <a:endParaRPr lang="en-US" sz="16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r>
              <a:rPr lang="en-US" sz="16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8. Describe the Great Leap Forward (include </a:t>
            </a:r>
            <a:r>
              <a:rPr lang="en-US" sz="1600" i="1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communes</a:t>
            </a:r>
            <a:r>
              <a:rPr lang="en-US" sz="16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 and </a:t>
            </a:r>
            <a:r>
              <a:rPr lang="en-US" sz="1600" i="1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rations</a:t>
            </a:r>
            <a:r>
              <a:rPr lang="en-US" sz="16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):</a:t>
            </a:r>
          </a:p>
          <a:p>
            <a:endParaRPr lang="en-US" sz="16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6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6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6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r>
              <a:rPr lang="en-US" sz="16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9. What three problems caused the Great Leap Forward to fail within a year?</a:t>
            </a:r>
          </a:p>
          <a:p>
            <a:endParaRPr lang="en-US" sz="16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6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6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r>
              <a:rPr lang="en-US" sz="16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10. What was the biggest consequence of the Great Leap Forward?</a:t>
            </a:r>
          </a:p>
        </p:txBody>
      </p:sp>
      <p:sp>
        <p:nvSpPr>
          <p:cNvPr id="7" name="TextBox 6"/>
          <p:cNvSpPr txBox="1"/>
          <p:nvPr/>
        </p:nvSpPr>
        <p:spPr>
          <a:xfrm rot="5400000">
            <a:off x="-902640" y="879553"/>
            <a:ext cx="19899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207748" y="107576"/>
            <a:ext cx="8796572" cy="664284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93940563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5400000">
            <a:off x="6304194" y="2963488"/>
            <a:ext cx="4480586" cy="931024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2800" b="1" dirty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bg2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Communism in China</a:t>
            </a:r>
          </a:p>
          <a:p>
            <a:pPr algn="ctr"/>
            <a:r>
              <a:rPr lang="en-US" sz="2800" b="1" dirty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bg2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Comprehension Check</a:t>
            </a:r>
          </a:p>
        </p:txBody>
      </p:sp>
      <p:sp>
        <p:nvSpPr>
          <p:cNvPr id="6" name="TextBox 5"/>
          <p:cNvSpPr txBox="1"/>
          <p:nvPr/>
        </p:nvSpPr>
        <p:spPr>
          <a:xfrm rot="5400000">
            <a:off x="1960459" y="705178"/>
            <a:ext cx="6482196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11. What was the Cultural Revolution?</a:t>
            </a:r>
          </a:p>
          <a:p>
            <a:endParaRPr lang="en-US" sz="16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6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r>
              <a:rPr lang="en-US" sz="16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12. What was the true purpose of the Cultural Revolution?</a:t>
            </a:r>
          </a:p>
          <a:p>
            <a:endParaRPr lang="en-US" sz="16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6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r>
              <a:rPr lang="en-US" sz="16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13. Who was the Red Guard and what did they do?</a:t>
            </a:r>
          </a:p>
          <a:p>
            <a:endParaRPr lang="en-US" sz="16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6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r>
              <a:rPr lang="en-US" sz="16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14. What was the impact of the Cultural Revolution on many Chinese?</a:t>
            </a:r>
          </a:p>
          <a:p>
            <a:endParaRPr lang="en-US" sz="16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6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r>
              <a:rPr lang="en-US" sz="16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15. In 1989, where did many Chinese students come together to peacefully protest Communism?</a:t>
            </a:r>
          </a:p>
          <a:p>
            <a:endParaRPr lang="en-US" sz="16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r>
              <a:rPr lang="en-US" sz="16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16. What happened here when the government go involved?</a:t>
            </a:r>
          </a:p>
          <a:p>
            <a:endParaRPr lang="en-US" sz="16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6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r>
              <a:rPr lang="en-US" sz="16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17. What was the international response to the Tiananmen Square Massacre?</a:t>
            </a:r>
          </a:p>
          <a:p>
            <a:endParaRPr lang="en-US" sz="14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4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5400000">
            <a:off x="-902640" y="879553"/>
            <a:ext cx="19899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207748" y="107576"/>
            <a:ext cx="8796572" cy="664284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978720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5400000">
            <a:off x="6264469" y="2963489"/>
            <a:ext cx="4671792" cy="931024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32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Communism in China</a:t>
            </a:r>
          </a:p>
          <a:p>
            <a:pPr algn="ctr"/>
            <a:r>
              <a:rPr lang="en-US" sz="24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CLOZE Notes 5</a:t>
            </a:r>
          </a:p>
        </p:txBody>
      </p:sp>
      <p:sp>
        <p:nvSpPr>
          <p:cNvPr id="6" name="TextBox 5"/>
          <p:cNvSpPr txBox="1"/>
          <p:nvPr/>
        </p:nvSpPr>
        <p:spPr>
          <a:xfrm rot="5400000">
            <a:off x="827721" y="-495151"/>
            <a:ext cx="6642848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200" b="1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End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purpose of the Cultural Revolution was to restore ancient Chinese culture and traditions; but in reality, it served as a 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 </a:t>
            </a: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to Mao’s Communist rule.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Mao declared the Cultural Revolution complete in 1969, although 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 </a:t>
            </a: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until Mao’s death in 1976.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As a result of this program, many Chinese became more 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 </a:t>
            </a: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of the Communist government. </a:t>
            </a:r>
          </a:p>
          <a:p>
            <a:pPr>
              <a:defRPr/>
            </a:pPr>
            <a:endParaRPr lang="en-US" sz="1200" b="1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>
              <a:defRPr/>
            </a:pPr>
            <a:r>
              <a:rPr lang="en-US" sz="1200" b="1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New Leader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After Mao’s death, China’s new leader, Deng Xiaoping, 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 </a:t>
            </a: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, but the government still stuck to its communist roots.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Xiaoping allowed farmers to own their own land, opened China to foreign investments, and he allowed some 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 </a:t>
            </a: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</a:p>
          <a:p>
            <a:pPr>
              <a:defRPr/>
            </a:pPr>
            <a:endParaRPr lang="en-US" sz="1200" b="1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>
              <a:defRPr/>
            </a:pPr>
            <a:r>
              <a:rPr lang="en-US" sz="1200" b="1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Control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Despite the economic reforms, the Chinese people were still 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 </a:t>
            </a: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like freedom of speech, freedom of religion, or the right to a fair trial.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government continued to 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 </a:t>
            </a: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those who spoke out against Communism.</a:t>
            </a:r>
          </a:p>
          <a:p>
            <a:pPr>
              <a:defRPr/>
            </a:pPr>
            <a:endParaRPr lang="en-US" sz="1200" b="1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>
              <a:defRPr/>
            </a:pPr>
            <a:r>
              <a:rPr lang="en-US" sz="1200" b="1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Protests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In 1989, over 10,000 Chinese students gathered to protest</a:t>
            </a:r>
            <a:r>
              <a:rPr lang="en-US" sz="12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 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 </a:t>
            </a: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in Tiananmen Square in the capital city of Beijing.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They filled the square for 7 weeks, 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 </a:t>
            </a: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Communism and calling for a move towards democracy.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They 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 </a:t>
            </a: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throughout China.</a:t>
            </a:r>
          </a:p>
          <a:p>
            <a:endParaRPr lang="en-US" sz="1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r>
              <a:rPr lang="en-US" sz="120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Tiananmen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On June 4, 1989, the Chinese government had enough and 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 </a:t>
            </a: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against the peaceful protestors.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Soldiers and tanks were sent into the square and 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 </a:t>
            </a: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that refused to leave.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Hundreds of 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 </a:t>
            </a: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, and the tragedy became known as the Tiananmen Square Massacre.</a:t>
            </a:r>
          </a:p>
          <a:p>
            <a:endParaRPr lang="en-US" sz="1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r>
              <a:rPr lang="en-US" sz="120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Pressure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Tiananmen Square Massacre 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 </a:t>
            </a: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to China’s poor treatment of human rights.</a:t>
            </a:r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Countries around the world condemned this violence and began urging China to 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 </a:t>
            </a: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of its citizens.</a:t>
            </a:r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Finally, the international pressure began to have some effect and the Chinese government began 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 </a:t>
            </a: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in human rights.</a:t>
            </a:r>
            <a:endParaRPr lang="en-US" sz="1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5400000">
            <a:off x="-902640" y="879553"/>
            <a:ext cx="19899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207748" y="107576"/>
            <a:ext cx="8796572" cy="664284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41095586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85800" y="548640"/>
            <a:ext cx="7772400" cy="5760720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Oval 7"/>
          <p:cNvSpPr/>
          <p:nvPr/>
        </p:nvSpPr>
        <p:spPr>
          <a:xfrm>
            <a:off x="844062" y="685800"/>
            <a:ext cx="7512148" cy="5486400"/>
          </a:xfrm>
          <a:prstGeom prst="ellipse">
            <a:avLst/>
          </a:prstGeom>
          <a:solidFill>
            <a:srgbClr val="FFF1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TextBox 8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sp>
        <p:nvSpPr>
          <p:cNvPr id="6" name="Rectangle 5"/>
          <p:cNvSpPr/>
          <p:nvPr/>
        </p:nvSpPr>
        <p:spPr>
          <a:xfrm>
            <a:off x="1534790" y="3088578"/>
            <a:ext cx="6074420" cy="219290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13800" b="1" dirty="0">
                <a:ln w="57150">
                  <a:solidFill>
                    <a:schemeClr val="bg1"/>
                  </a:solidFill>
                  <a:prstDash val="solid"/>
                </a:ln>
                <a:solidFill>
                  <a:srgbClr val="D7332E"/>
                </a:solidFill>
                <a:effectLst>
                  <a:glow rad="101600">
                    <a:srgbClr val="110F1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CHINA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625" y="5187081"/>
            <a:ext cx="1463040" cy="146304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632012" y="1816793"/>
            <a:ext cx="787997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latin typeface="KG Eyes Wide Open" panose="02000506000000020004" pitchFamily="2" charset="0"/>
                <a:ea typeface="KBScaredStraight" panose="02000603000000000000" pitchFamily="2" charset="0"/>
              </a:rPr>
              <a:t>Communism in</a:t>
            </a:r>
          </a:p>
        </p:txBody>
      </p:sp>
    </p:spTree>
    <p:extLst>
      <p:ext uri="{BB962C8B-B14F-4D97-AF65-F5344CB8AC3E}">
        <p14:creationId xmlns:p14="http://schemas.microsoft.com/office/powerpoint/2010/main" val="27169336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 rot="16200000">
            <a:off x="1143000" y="-1143000"/>
            <a:ext cx="6858000" cy="9144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85801" y="0"/>
            <a:ext cx="7923626" cy="6858000"/>
          </a:xfrm>
          <a:prstGeom prst="rect">
            <a:avLst/>
          </a:prstGeom>
          <a:solidFill>
            <a:srgbClr val="FFF100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575689" y="0"/>
            <a:ext cx="8143896" cy="130035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000" b="1" dirty="0">
                <a:ln w="38100">
                  <a:solidFill>
                    <a:schemeClr val="tx1"/>
                  </a:solidFill>
                  <a:prstDash val="solid"/>
                </a:ln>
                <a:solidFill>
                  <a:srgbClr val="D7332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Dying Dynasty</a:t>
            </a:r>
            <a:endParaRPr lang="en-US" sz="6600" b="1" dirty="0">
              <a:ln w="38100">
                <a:solidFill>
                  <a:schemeClr val="tx1"/>
                </a:solidFill>
                <a:prstDash val="solid"/>
              </a:ln>
              <a:solidFill>
                <a:srgbClr val="D7332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8225" y="1440096"/>
            <a:ext cx="779877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China was ruled by emperors for thousands of years.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By the early 1900s, China’s Qing dynasty had become very unstable.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The majority of China’s population lived in poverty and the widespread starvation propelled them to rise up against the emperor.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1967" y="664578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41303123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35311</TotalTime>
  <Words>3349</Words>
  <Application>Microsoft Office PowerPoint</Application>
  <PresentationFormat>On-screen Show (4:3)</PresentationFormat>
  <Paragraphs>489</Paragraphs>
  <Slides>61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73" baseType="lpstr">
      <vt:lpstr>Arial</vt:lpstr>
      <vt:lpstr>Calibri</vt:lpstr>
      <vt:lpstr>Calibri Light</vt:lpstr>
      <vt:lpstr>KBScaredStraight</vt:lpstr>
      <vt:lpstr>KG Eyes Wide Open</vt:lpstr>
      <vt:lpstr>KG First Time In Forever</vt:lpstr>
      <vt:lpstr>KG HAPPY</vt:lpstr>
      <vt:lpstr>KG HAPPY Solid</vt:lpstr>
      <vt:lpstr>KG Payphone</vt:lpstr>
      <vt:lpstr>KG Second Chances Solid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Trantow</dc:creator>
  <cp:lastModifiedBy>Cochran, Maisha</cp:lastModifiedBy>
  <cp:revision>367</cp:revision>
  <dcterms:created xsi:type="dcterms:W3CDTF">2014-12-29T15:18:45Z</dcterms:created>
  <dcterms:modified xsi:type="dcterms:W3CDTF">2023-01-26T18:44:42Z</dcterms:modified>
</cp:coreProperties>
</file>